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69" r:id="rId2"/>
    <p:sldId id="268" r:id="rId3"/>
    <p:sldId id="270" r:id="rId4"/>
    <p:sldId id="271" r:id="rId5"/>
    <p:sldId id="272" r:id="rId6"/>
    <p:sldId id="273" r:id="rId7"/>
    <p:sldId id="274" r:id="rId8"/>
    <p:sldId id="275" r:id="rId9"/>
    <p:sldId id="276" r:id="rId10"/>
    <p:sldId id="279" r:id="rId11"/>
    <p:sldId id="277" r:id="rId12"/>
    <p:sldId id="259" r:id="rId13"/>
    <p:sldId id="260" r:id="rId14"/>
    <p:sldId id="261" r:id="rId15"/>
    <p:sldId id="262" r:id="rId16"/>
    <p:sldId id="263" r:id="rId17"/>
    <p:sldId id="264" r:id="rId18"/>
    <p:sldId id="265" r:id="rId19"/>
    <p:sldId id="266" r:id="rId20"/>
    <p:sldId id="267" r:id="rId21"/>
    <p:sldId id="278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318"/>
    <p:restoredTop sz="94672"/>
  </p:normalViewPr>
  <p:slideViewPr>
    <p:cSldViewPr snapToGrid="0" snapToObjects="1">
      <p:cViewPr varScale="1">
        <p:scale>
          <a:sx n="136" d="100"/>
          <a:sy n="136" d="100"/>
        </p:scale>
        <p:origin x="224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80A359-2FB3-4847-9D97-3491754AA7F9}" type="datetimeFigureOut">
              <a:rPr lang="en-US"/>
              <a:pPr>
                <a:defRPr/>
              </a:pPr>
              <a:t>1/7/20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E82176-A547-F94B-AC51-D6E9C882CB8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4586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3BC5DAC-1A13-D34F-9418-D6257772B49C}" type="datetimeFigureOut">
              <a:rPr lang="en-US"/>
              <a:pPr>
                <a:defRPr/>
              </a:pPr>
              <a:t>1/7/20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9610A8-B29A-B34A-A0B5-3DF26A2EB85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3604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4EC0D93-568E-6D41-8E6D-0963A71A503C}" type="datetimeFigureOut">
              <a:rPr lang="en-US"/>
              <a:pPr>
                <a:defRPr/>
              </a:pPr>
              <a:t>1/7/20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2D0221-73D0-6245-9CCD-73A1D8FCB5E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5577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2160495"/>
            <a:ext cx="10972800" cy="396567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128603A-2399-D64A-8203-C8F297F981E8}" type="datetimeFigureOut">
              <a:rPr lang="en-US"/>
              <a:pPr>
                <a:defRPr/>
              </a:pPr>
              <a:t>1/7/20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F2C605-4958-CF43-AA48-80339EFDB0A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8090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CF71F39-3D09-F149-B1A1-DC2A7DB4A435}" type="datetimeFigureOut">
              <a:rPr lang="en-US"/>
              <a:pPr>
                <a:defRPr/>
              </a:pPr>
              <a:t>1/7/20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A6BD0F-ABBC-C14D-BC96-77BE126A748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8900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968501"/>
            <a:ext cx="5384800" cy="4157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968501"/>
            <a:ext cx="5384800" cy="4157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E7E973-E761-9943-801C-DE1E51E28431}" type="datetimeFigureOut">
              <a:rPr lang="en-US"/>
              <a:pPr>
                <a:defRPr/>
              </a:pPr>
              <a:t>1/7/20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35E9FC-F6D5-0349-BBED-EA7D7A9BC4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737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ACE534-2B3A-FA4B-B87A-8AC244117610}" type="datetimeFigureOut">
              <a:rPr lang="en-US"/>
              <a:pPr>
                <a:defRPr/>
              </a:pPr>
              <a:t>1/7/20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5B94E0-5E06-6D42-A41D-50D581B4090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7283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CDFFB5-C0BC-DE4D-9A38-E0EE75FC9E15}" type="datetimeFigureOut">
              <a:rPr lang="en-US"/>
              <a:pPr>
                <a:defRPr/>
              </a:pPr>
              <a:t>1/7/20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AB7D4D-4E81-5B40-91F6-CF14C25F862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50144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F42570F-F7E3-1F40-B6F3-59FE945D5A70}" type="datetimeFigureOut">
              <a:rPr lang="en-US"/>
              <a:pPr>
                <a:defRPr/>
              </a:pPr>
              <a:t>1/7/20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5B2FA7-4FDB-5643-811E-7991DEE50B0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7721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71E9B0-C3DF-544F-BB14-A487ECCC7F43}" type="datetimeFigureOut">
              <a:rPr lang="en-US"/>
              <a:pPr>
                <a:defRPr/>
              </a:pPr>
              <a:t>1/7/20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DD8B14-AE1E-054C-8668-93D0F0400A1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1045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C4B1CF-5E0C-5D41-A3E2-D78942339385}" type="datetimeFigureOut">
              <a:rPr lang="en-US"/>
              <a:pPr>
                <a:defRPr/>
              </a:pPr>
              <a:t>1/7/20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EF0004-A563-C64B-9FAD-6198662E1B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9385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900114"/>
            <a:ext cx="10972800" cy="1068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Headline Line One</a:t>
            </a:r>
            <a:br>
              <a:rPr lang="en-US" dirty="0"/>
            </a:br>
            <a:r>
              <a:rPr lang="en-US" dirty="0"/>
              <a:t>Headline Line Two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3022601"/>
            <a:ext cx="10972800" cy="310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C944504B-B211-B34D-97AF-78446C71FCDD}" type="datetimeFigureOut">
              <a:rPr lang="en-US" smtClean="0"/>
              <a:pPr>
                <a:defRPr/>
              </a:pPr>
              <a:t>1/7/20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0EF7D53D-272A-624E-BE3D-99D13E2B419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3374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chemeClr val="tx1"/>
          </a:solidFill>
          <a:latin typeface="Arial"/>
          <a:ea typeface="ＭＳ Ｐゴシック" charset="0"/>
          <a:cs typeface="Arial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Arial"/>
          <a:ea typeface="ＭＳ Ｐゴシック" charset="0"/>
          <a:cs typeface="Arial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400" kern="1200">
          <a:solidFill>
            <a:schemeClr val="tx1"/>
          </a:solidFill>
          <a:latin typeface="Arial"/>
          <a:ea typeface="ＭＳ Ｐゴシック" charset="0"/>
          <a:cs typeface="Arial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000" kern="1200">
          <a:solidFill>
            <a:schemeClr val="tx1"/>
          </a:solidFill>
          <a:latin typeface="Arial"/>
          <a:ea typeface="ＭＳ Ｐゴシック" charset="0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A1AB4-6496-0D46-9C3B-B71641B9016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Fission and heat generation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E102A4-1D26-9E41-904A-5C94FEB21AD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0328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B98C24-8575-8644-833E-593D27AC502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600" dirty="0"/>
              <a:t>Reactor Systems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187F49-5DA5-4E46-B793-DAB018625C3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NE 591</a:t>
            </a:r>
          </a:p>
        </p:txBody>
      </p:sp>
    </p:spTree>
    <p:extLst>
      <p:ext uri="{BB962C8B-B14F-4D97-AF65-F5344CB8AC3E}">
        <p14:creationId xmlns:p14="http://schemas.microsoft.com/office/powerpoint/2010/main" val="12074450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FEF53-2E4A-8340-AF75-8AC586759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Heat removal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8F9BCF-20F5-B840-90D7-FFB1BA678B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1" y="2160495"/>
            <a:ext cx="4329952" cy="3965670"/>
          </a:xfrm>
        </p:spPr>
        <p:txBody>
          <a:bodyPr/>
          <a:lstStyle/>
          <a:p>
            <a:r>
              <a:rPr lang="en-US" dirty="0"/>
              <a:t>Last time, worked though the heat generation rate in the fuel</a:t>
            </a:r>
          </a:p>
          <a:p>
            <a:r>
              <a:rPr lang="en-US" dirty="0"/>
              <a:t>Now we touch on how heat is removed from the fuel</a:t>
            </a:r>
          </a:p>
          <a:p>
            <a:r>
              <a:rPr lang="en-US" dirty="0"/>
              <a:t>Primary mechanism to remove heat directly from fuel is a coolant</a:t>
            </a:r>
          </a:p>
          <a:p>
            <a:r>
              <a:rPr lang="en-US" dirty="0"/>
              <a:t>Various coolant types, most common is water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BC21A7-0D96-C149-A8AA-25DE6F3E20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4900" y="2232212"/>
            <a:ext cx="6706278" cy="3514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6725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0F107-F849-E04E-AECE-C4D43DEA0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Heat removal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7AD600-9D7A-FB43-B532-E3BA20390D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4525300" cy="3965670"/>
          </a:xfrm>
        </p:spPr>
        <p:txBody>
          <a:bodyPr>
            <a:normAutofit fontScale="92500"/>
          </a:bodyPr>
          <a:lstStyle/>
          <a:p>
            <a:r>
              <a:rPr lang="en-US" dirty="0"/>
              <a:t>Primary loop water runs through the core, transporting heat generated by the fuel, to a steam generator in a secondary water loop</a:t>
            </a:r>
          </a:p>
          <a:p>
            <a:r>
              <a:rPr lang="en-US" dirty="0"/>
              <a:t>Steam drives a turbine, generating electricity</a:t>
            </a:r>
          </a:p>
          <a:p>
            <a:r>
              <a:rPr lang="en-US" dirty="0"/>
              <a:t>A tertiary water loop helps to condense residual steam from the secondary loop via cooling towers and a water reservoir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5837EC-532F-D74D-806F-E26559CCAA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4900" y="2232212"/>
            <a:ext cx="6706278" cy="3514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7929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90397-05BA-E841-8626-7724D53944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Light Water Reactor Core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05AC51-C1C1-DE48-93F6-33C2ED11C6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4912659" cy="3965670"/>
          </a:xfrm>
        </p:spPr>
        <p:txBody>
          <a:bodyPr/>
          <a:lstStyle/>
          <a:p>
            <a:r>
              <a:rPr lang="en-US" dirty="0"/>
              <a:t>An LWR core is comprised of fuel assemblies</a:t>
            </a:r>
          </a:p>
          <a:p>
            <a:r>
              <a:rPr lang="en-US" dirty="0"/>
              <a:t>Each assembly contains a grid of fuel pins</a:t>
            </a:r>
          </a:p>
          <a:p>
            <a:pPr lvl="1"/>
            <a:r>
              <a:rPr lang="en-US" dirty="0"/>
              <a:t>In typical commercial LWR fuel designs, a 17x17 grid</a:t>
            </a:r>
          </a:p>
          <a:p>
            <a:pPr lvl="1"/>
            <a:r>
              <a:rPr lang="en-US" dirty="0"/>
              <a:t>Some pins are replaced by control rods</a:t>
            </a:r>
          </a:p>
          <a:p>
            <a:r>
              <a:rPr lang="en-US" dirty="0"/>
              <a:t>Water flows from bottom to top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C829173-668F-CF4F-B2BA-053D1D9A88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117"/>
          <a:stretch/>
        </p:blipFill>
        <p:spPr>
          <a:xfrm>
            <a:off x="9026361" y="2263397"/>
            <a:ext cx="2955081" cy="325820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ADCC078-9346-D64E-A6A8-5563FE4DC6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9771" y="2442046"/>
            <a:ext cx="3419893" cy="299805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30036525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11AC7E-73B6-244D-9CC3-FBC83B393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LWR Fuel Pins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1F076E-22F8-094D-B8F8-6E4A18C52D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999544" cy="3965670"/>
          </a:xfrm>
        </p:spPr>
        <p:txBody>
          <a:bodyPr/>
          <a:lstStyle/>
          <a:p>
            <a:r>
              <a:rPr lang="en-US" dirty="0"/>
              <a:t>LWR fuel pins are comprised of a hollow Zircaloy tube </a:t>
            </a:r>
          </a:p>
          <a:p>
            <a:pPr lvl="1"/>
            <a:r>
              <a:rPr lang="en-US" dirty="0"/>
              <a:t>This is the cladding</a:t>
            </a:r>
          </a:p>
          <a:p>
            <a:pPr lvl="1"/>
            <a:r>
              <a:rPr lang="en-US" dirty="0"/>
              <a:t>Zircaloy is a type of </a:t>
            </a:r>
            <a:r>
              <a:rPr lang="en-US" dirty="0" err="1"/>
              <a:t>Zr</a:t>
            </a:r>
            <a:r>
              <a:rPr lang="en-US" dirty="0"/>
              <a:t> alloy</a:t>
            </a:r>
          </a:p>
          <a:p>
            <a:r>
              <a:rPr lang="en-US" dirty="0"/>
              <a:t>Inside the cladding are stacked UO2 pellets</a:t>
            </a:r>
          </a:p>
          <a:p>
            <a:r>
              <a:rPr lang="en-US" dirty="0"/>
              <a:t>Each pellet is a cylinder about 1 cm in diameter and 1 cm in height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E56E04-C348-634D-AF9A-A3A9A3A0F4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4876" y="2618380"/>
            <a:ext cx="2736693" cy="41354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4A8C6E8-3BDF-C844-8540-9A945F4285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3260" y="598808"/>
            <a:ext cx="3539924" cy="2019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9011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99536-9686-7C4A-B92C-DCE2ADC69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900114"/>
            <a:ext cx="10972800" cy="1068387"/>
          </a:xfrm>
        </p:spPr>
        <p:txBody>
          <a:bodyPr/>
          <a:lstStyle/>
          <a:p>
            <a:r>
              <a:rPr lang="en-US" dirty="0"/>
              <a:t>Not only water cooled reactor designs</a:t>
            </a: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A49FBA3D-3AD2-DA42-89DB-A628C55BB4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7211" y="1897859"/>
            <a:ext cx="8597578" cy="4960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2056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A2215-9AAC-374A-9910-A4040F56E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 all fuel is pellet-based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3E6CB5-3646-8C47-ACEE-E828FA9E3C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351362" cy="3965670"/>
          </a:xfrm>
        </p:spPr>
        <p:txBody>
          <a:bodyPr/>
          <a:lstStyle/>
          <a:p>
            <a:r>
              <a:rPr lang="en-US" dirty="0"/>
              <a:t>Metallic fuel is a solid fuel slug</a:t>
            </a:r>
          </a:p>
          <a:p>
            <a:pPr lvl="1"/>
            <a:r>
              <a:rPr lang="en-US" dirty="0"/>
              <a:t>Utilized an Fe-based cladding, such as HT-9</a:t>
            </a:r>
          </a:p>
          <a:p>
            <a:r>
              <a:rPr lang="en-US" dirty="0"/>
              <a:t>TRISO particles are formed into spherical compacts, or can be formed into pellet compacts</a:t>
            </a:r>
          </a:p>
          <a:p>
            <a:r>
              <a:rPr lang="en-US" dirty="0"/>
              <a:t>UMo and </a:t>
            </a:r>
            <a:r>
              <a:rPr lang="en-US" dirty="0" err="1"/>
              <a:t>USi</a:t>
            </a:r>
            <a:r>
              <a:rPr lang="en-US" dirty="0"/>
              <a:t> have been used in plate fuels</a:t>
            </a:r>
          </a:p>
          <a:p>
            <a:r>
              <a:rPr lang="en-US" dirty="0"/>
              <a:t>Assemblies are often hex-shaped and can included reflectors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B16342-A1FB-6F4C-AE70-4CB6717A9E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9842" y="1748582"/>
            <a:ext cx="3296695" cy="28087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5F81277-315A-6948-9BF3-79006E4CE6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7959" y="4691195"/>
            <a:ext cx="4112952" cy="2048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323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635C70-83DD-2948-8F1F-89413D6EA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ATR and HFIR Core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FE8388-418E-FD4B-9DAC-B51075DC9A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4610582" cy="999394"/>
          </a:xfrm>
        </p:spPr>
        <p:txBody>
          <a:bodyPr/>
          <a:lstStyle/>
          <a:p>
            <a:r>
              <a:rPr lang="en-US" dirty="0"/>
              <a:t>HFIR combines curved plates in concentric regions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15F54B-CDC4-EF48-91E7-23543AD964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9888" y="3159889"/>
            <a:ext cx="3778451" cy="353870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833DF5F-C0FD-AF4C-A21B-410E1D4A0F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6967" y="3513929"/>
            <a:ext cx="3450654" cy="2728760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4ABE56E-589A-3E4A-B59E-B6788AA36CD0}"/>
              </a:ext>
            </a:extLst>
          </p:cNvPr>
          <p:cNvSpPr txBox="1">
            <a:spLocks/>
          </p:cNvSpPr>
          <p:nvPr/>
        </p:nvSpPr>
        <p:spPr bwMode="auto">
          <a:xfrm>
            <a:off x="7243823" y="2160495"/>
            <a:ext cx="4610582" cy="9993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The ATR core is a unique curved design with plate type fuel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45587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61E57C-7B5D-4840-986C-763E622B0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Most fuel designs employ some type of cladding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D249F0-F47A-8248-9883-BF1CA805FB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022694" cy="3965670"/>
          </a:xfrm>
        </p:spPr>
        <p:txBody>
          <a:bodyPr>
            <a:normAutofit fontScale="92500"/>
          </a:bodyPr>
          <a:lstStyle/>
          <a:p>
            <a:r>
              <a:rPr lang="en-US" dirty="0"/>
              <a:t>The primary focus of the cladding is to separate the fuel from the coolant</a:t>
            </a:r>
          </a:p>
          <a:p>
            <a:pPr lvl="1"/>
            <a:r>
              <a:rPr lang="en-US" dirty="0"/>
              <a:t>Fuel contains dangerous fission products</a:t>
            </a:r>
          </a:p>
          <a:p>
            <a:pPr lvl="1"/>
            <a:r>
              <a:rPr lang="en-US" dirty="0"/>
              <a:t>Avoids corrosion of the fuel by the coolant</a:t>
            </a:r>
          </a:p>
          <a:p>
            <a:pPr lvl="1"/>
            <a:r>
              <a:rPr lang="en-US" dirty="0"/>
              <a:t>Keeps the fuel together, not blocking coolant flow</a:t>
            </a:r>
          </a:p>
          <a:p>
            <a:r>
              <a:rPr lang="en-US" dirty="0"/>
              <a:t>The cladding should be thin and have a high thermal conductivity, so it doesn’t trap any of the heat produced by the fuel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3A1C8E-1060-5543-8BD3-2991F8E91C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6956637" y="3532830"/>
            <a:ext cx="4964929" cy="1477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9511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BA01CA-9B0D-D04A-864F-9E1AEDCCB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Fuel/Cladding Gap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E50BC0-FF7C-F54E-A584-E0A1410D22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2160495"/>
            <a:ext cx="6011119" cy="396567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Fuel swells during reactor operation and the cladding creeps down around the fuel</a:t>
            </a:r>
          </a:p>
          <a:p>
            <a:r>
              <a:rPr lang="en-US" dirty="0"/>
              <a:t>To avoid both chemical and mechanical interaction, the pellet radius is smaller that the inner radius of the cladding</a:t>
            </a:r>
          </a:p>
          <a:p>
            <a:r>
              <a:rPr lang="en-US" dirty="0"/>
              <a:t>In LWRs, the gap is filled with gas, significantly impacting the heat transport</a:t>
            </a:r>
          </a:p>
          <a:p>
            <a:r>
              <a:rPr lang="en-US" dirty="0"/>
              <a:t>In metal fuels, the gap is filled with liquid sodium, so there is little impact on the heat transport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64BD3F-62A0-F646-A4DD-8E42C96C09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0684" y="2160495"/>
            <a:ext cx="3369519" cy="3432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9650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E4FF6C-F0F3-F442-BAEA-59428210A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Fission basics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C63DF7-8611-4B4E-A8FD-C054F4ED76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498123" cy="396567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Impinging neutron of a given energy</a:t>
            </a:r>
          </a:p>
          <a:p>
            <a:pPr lvl="1"/>
            <a:r>
              <a:rPr lang="en-US" dirty="0"/>
              <a:t>Neutron energy determines cross section which determines probability of fission event</a:t>
            </a:r>
          </a:p>
          <a:p>
            <a:r>
              <a:rPr lang="en-US" dirty="0"/>
              <a:t>Neutron + Target Nucleus -&gt; Two fission products, 2-3 neutrons</a:t>
            </a:r>
          </a:p>
          <a:p>
            <a:r>
              <a:rPr lang="en-US" dirty="0"/>
              <a:t>Fission releases around 210 MeV of energy</a:t>
            </a:r>
          </a:p>
          <a:p>
            <a:pPr lvl="1"/>
            <a:r>
              <a:rPr lang="en-US" dirty="0"/>
              <a:t>170 MeV to fission fragments</a:t>
            </a:r>
          </a:p>
          <a:p>
            <a:pPr lvl="1"/>
            <a:r>
              <a:rPr lang="en-US" dirty="0"/>
              <a:t>2 MeV per neutron</a:t>
            </a:r>
          </a:p>
          <a:p>
            <a:pPr lvl="1"/>
            <a:r>
              <a:rPr lang="en-US" dirty="0"/>
              <a:t>7 MeV gamma rays</a:t>
            </a:r>
          </a:p>
          <a:p>
            <a:pPr lvl="1"/>
            <a:r>
              <a:rPr lang="en-US" dirty="0"/>
              <a:t>Balance radioactive decay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3FCEA3-1748-1243-94EA-C40052F366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5276" y="2512157"/>
            <a:ext cx="4700383" cy="295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8725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329BA-C315-A34C-8107-4284F27C1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Cladding material selection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388F8B-D9CC-BB4B-ACE0-5C52CB545F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233363" indent="-233363"/>
            <a:r>
              <a:rPr lang="en-US" dirty="0"/>
              <a:t>Cladding must be compatible with the coolant, reasonably compatible with the fuel, have good thermal conductivity and reasonable radiation resistance</a:t>
            </a:r>
          </a:p>
          <a:p>
            <a:pPr marL="233363" indent="-233363"/>
            <a:r>
              <a:rPr lang="en-US" dirty="0"/>
              <a:t>Zirconium is used because of its</a:t>
            </a:r>
          </a:p>
          <a:p>
            <a:pPr marL="749300" lvl="1" indent="-233363"/>
            <a:r>
              <a:rPr lang="en-US" dirty="0">
                <a:solidFill>
                  <a:srgbClr val="000000"/>
                </a:solidFill>
              </a:rPr>
              <a:t>Low neutron cross section</a:t>
            </a:r>
          </a:p>
          <a:p>
            <a:pPr marL="749300" lvl="1" indent="-233363"/>
            <a:r>
              <a:rPr lang="en-US" dirty="0">
                <a:solidFill>
                  <a:srgbClr val="000000"/>
                </a:solidFill>
              </a:rPr>
              <a:t>Corrosion resistance in 300 C water</a:t>
            </a:r>
          </a:p>
          <a:p>
            <a:pPr marL="749300" lvl="1" indent="-233363"/>
            <a:r>
              <a:rPr lang="en-US" dirty="0">
                <a:solidFill>
                  <a:srgbClr val="000000"/>
                </a:solidFill>
              </a:rPr>
              <a:t>Resistance to void swelling</a:t>
            </a:r>
          </a:p>
          <a:p>
            <a:pPr marL="749300" lvl="1" indent="-233363"/>
            <a:r>
              <a:rPr lang="en-US" dirty="0">
                <a:solidFill>
                  <a:srgbClr val="000000"/>
                </a:solidFill>
              </a:rPr>
              <a:t>Adequate mechanical properties</a:t>
            </a:r>
          </a:p>
          <a:p>
            <a:pPr marL="749300" lvl="1" indent="-233363"/>
            <a:r>
              <a:rPr lang="en-US" dirty="0">
                <a:solidFill>
                  <a:srgbClr val="000000"/>
                </a:solidFill>
              </a:rPr>
              <a:t>Good thermal conductivity</a:t>
            </a:r>
          </a:p>
          <a:p>
            <a:pPr marL="749300" lvl="1" indent="-233363"/>
            <a:r>
              <a:rPr lang="en-US" dirty="0">
                <a:solidFill>
                  <a:srgbClr val="000000"/>
                </a:solidFill>
              </a:rPr>
              <a:t>Affordable cost</a:t>
            </a:r>
          </a:p>
          <a:p>
            <a:pPr marL="749300" lvl="1" indent="-233363"/>
            <a:r>
              <a:rPr lang="en-US" dirty="0">
                <a:solidFill>
                  <a:srgbClr val="000000"/>
                </a:solidFill>
              </a:rPr>
              <a:t>Available in large quantities</a:t>
            </a:r>
          </a:p>
          <a:p>
            <a:pPr marL="233363" indent="-233363"/>
            <a:r>
              <a:rPr lang="en-US" dirty="0">
                <a:solidFill>
                  <a:srgbClr val="000000"/>
                </a:solidFill>
              </a:rPr>
              <a:t>Other cladding materials in use include</a:t>
            </a:r>
          </a:p>
          <a:p>
            <a:pPr marL="749300" lvl="1" indent="-233363"/>
            <a:r>
              <a:rPr lang="en-US" dirty="0">
                <a:solidFill>
                  <a:srgbClr val="000000"/>
                </a:solidFill>
              </a:rPr>
              <a:t>Stainless steel</a:t>
            </a:r>
          </a:p>
          <a:p>
            <a:pPr marL="749300" lvl="1" indent="-233363"/>
            <a:r>
              <a:rPr lang="en-US" dirty="0">
                <a:solidFill>
                  <a:srgbClr val="000000"/>
                </a:solidFill>
              </a:rPr>
              <a:t>Silicon Carbide</a:t>
            </a:r>
          </a:p>
          <a:p>
            <a:pPr marL="749300" lvl="1" indent="-233363"/>
            <a:r>
              <a:rPr lang="en-US" dirty="0">
                <a:solidFill>
                  <a:srgbClr val="000000"/>
                </a:solidFill>
              </a:rPr>
              <a:t>Ferritic-Martensitic steels like Fe-Cr and Fe-Cr-Al</a:t>
            </a:r>
          </a:p>
          <a:p>
            <a:pPr marL="749300" lvl="1" indent="-233363"/>
            <a:r>
              <a:rPr lang="en-US" dirty="0"/>
              <a:t>Oxide dispersion strengthened (ODS) ferritic steels</a:t>
            </a:r>
            <a:endParaRPr lang="en-US" dirty="0">
              <a:solidFill>
                <a:srgbClr val="000000"/>
              </a:solidFill>
            </a:endParaRP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C2A28B-BD7B-D846-8DA4-41CA3CB734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700" y="2893671"/>
            <a:ext cx="4188692" cy="2779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5960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1F451-9B81-914F-9B6B-965AAA7A3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Molten Salt Reactors w/o cladding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893FD5-1D94-4F40-9333-AB042633B2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443959" cy="3965670"/>
          </a:xfrm>
        </p:spPr>
        <p:txBody>
          <a:bodyPr/>
          <a:lstStyle/>
          <a:p>
            <a:r>
              <a:rPr lang="en-US" dirty="0"/>
              <a:t>Some MSRs plan to utilize liquid UCl3 as the fuel, flowing continuously through the core</a:t>
            </a:r>
          </a:p>
          <a:p>
            <a:r>
              <a:rPr lang="en-US" dirty="0"/>
              <a:t>Secondary loop comprised of coolant salt, such as LiCl-</a:t>
            </a:r>
            <a:r>
              <a:rPr lang="en-US" dirty="0" err="1"/>
              <a:t>KCl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5325EE-B9D2-674F-8D04-69B64257DC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8592" y="2257420"/>
            <a:ext cx="4777485" cy="3503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8048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CBB886-2C9E-DE47-84A2-22B012B9B0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Energy release with different nuclei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9F4651-3F51-2A4F-8C3F-B4A9127C79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193323" cy="3965670"/>
          </a:xfrm>
        </p:spPr>
        <p:txBody>
          <a:bodyPr/>
          <a:lstStyle/>
          <a:p>
            <a:r>
              <a:rPr lang="en-US" dirty="0"/>
              <a:t>Energy release is effectively agnostic with regards to the fissioning species</a:t>
            </a:r>
          </a:p>
          <a:p>
            <a:r>
              <a:rPr lang="en-US" dirty="0"/>
              <a:t>Comparing U-235 with Pu-239 on the right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1" descr="Figure 2-12 Distribution of fission energy after Kaye and Laby 2010.png">
            <a:extLst>
              <a:ext uri="{FF2B5EF4-FFF2-40B4-BE49-F238E27FC236}">
                <a16:creationId xmlns:a16="http://schemas.microsoft.com/office/drawing/2014/main" id="{BBE72E0D-4A31-A943-8094-DD666CB080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 l="3716" t="65412" r="3546" b="1506"/>
          <a:stretch>
            <a:fillRect/>
          </a:stretch>
        </p:blipFill>
        <p:spPr bwMode="auto">
          <a:xfrm>
            <a:off x="6096000" y="2160495"/>
            <a:ext cx="5651781" cy="4527728"/>
          </a:xfrm>
          <a:prstGeom prst="rect">
            <a:avLst/>
          </a:prstGeom>
          <a:noFill/>
          <a:ln w="6350">
            <a:solidFill>
              <a:srgbClr val="D4AD6F"/>
            </a:solidFill>
          </a:ln>
        </p:spPr>
      </p:pic>
    </p:spTree>
    <p:extLst>
      <p:ext uri="{BB962C8B-B14F-4D97-AF65-F5344CB8AC3E}">
        <p14:creationId xmlns:p14="http://schemas.microsoft.com/office/powerpoint/2010/main" val="17189117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1B95CC-F73D-D74A-86F1-7E7BE0DB9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Fission product yield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E7DB66-BA2B-2D41-8719-88E623CF99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4935415" cy="3965670"/>
          </a:xfrm>
        </p:spPr>
        <p:txBody>
          <a:bodyPr/>
          <a:lstStyle/>
          <a:p>
            <a:r>
              <a:rPr lang="en-US" dirty="0"/>
              <a:t>Regardless of fissioning isotope, fission product yields are effectively the same, in this double hump distribution</a:t>
            </a:r>
          </a:p>
          <a:p>
            <a:r>
              <a:rPr lang="en-US" dirty="0"/>
              <a:t>One broad peak centered around A=95, the other around A=135</a:t>
            </a:r>
          </a:p>
          <a:p>
            <a:r>
              <a:rPr lang="en-US" dirty="0"/>
              <a:t>Examples: </a:t>
            </a:r>
          </a:p>
          <a:p>
            <a:pPr lvl="1"/>
            <a:r>
              <a:rPr lang="en-US" dirty="0"/>
              <a:t>Mo (Z=42, A=96)</a:t>
            </a:r>
          </a:p>
          <a:p>
            <a:pPr lvl="1"/>
            <a:r>
              <a:rPr lang="en-US" dirty="0"/>
              <a:t>Cs (Z=55, A=133)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891854-8BF1-C84A-A4AF-975DCEA248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2185" y="2160495"/>
            <a:ext cx="5177204" cy="4141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7931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2080A-603E-CB4F-A1CD-7CA261881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Fission Product Yields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28EC8D-1CB8-2340-ACA9-33AD112962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9259" y="1665754"/>
            <a:ext cx="8213481" cy="4976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2741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E21436-082E-B343-A987-45D93B236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Calculating heat generation rate for a given fuel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077FF6-6117-6948-8706-8882BF6C83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know about 200 MeV of energy is available due to a fission (210 MeV minus neutrinos)</a:t>
            </a:r>
          </a:p>
          <a:p>
            <a:r>
              <a:rPr lang="en-US" dirty="0"/>
              <a:t>We know the fission cross section of the target nuclide (tabulated)</a:t>
            </a:r>
          </a:p>
          <a:p>
            <a:r>
              <a:rPr lang="en-US" dirty="0"/>
              <a:t>We can calculate the fission atom density </a:t>
            </a:r>
          </a:p>
          <a:p>
            <a:r>
              <a:rPr lang="en-US" dirty="0"/>
              <a:t>The heat generation rate, Q is given by:</a:t>
            </a:r>
          </a:p>
          <a:p>
            <a:pPr lvl="1"/>
            <a:r>
              <a:rPr lang="en-US" dirty="0"/>
              <a:t>Q = </a:t>
            </a:r>
            <a:r>
              <a:rPr lang="en-US" dirty="0" err="1"/>
              <a:t>E</a:t>
            </a:r>
            <a:r>
              <a:rPr lang="en-US" baseline="-25000" dirty="0" err="1"/>
              <a:t>f</a:t>
            </a:r>
            <a:r>
              <a:rPr lang="en-US" dirty="0"/>
              <a:t> x </a:t>
            </a:r>
            <a:r>
              <a:rPr lang="en-US" dirty="0" err="1"/>
              <a:t>N</a:t>
            </a:r>
            <a:r>
              <a:rPr lang="en-US" baseline="-25000" dirty="0" err="1"/>
              <a:t>f</a:t>
            </a:r>
            <a:r>
              <a:rPr lang="en-US" dirty="0"/>
              <a:t> x </a:t>
            </a:r>
            <a:r>
              <a:rPr lang="en-US" dirty="0">
                <a:latin typeface="Symbol" pitchFamily="2" charset="2"/>
              </a:rPr>
              <a:t>s</a:t>
            </a:r>
            <a:r>
              <a:rPr lang="en-US" baseline="-25000" dirty="0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r>
              <a:rPr lang="en-US" dirty="0">
                <a:latin typeface="Symbol" pitchFamily="2" charset="2"/>
              </a:rPr>
              <a:t>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en-US" dirty="0">
                <a:latin typeface="Symbol" pitchFamily="2" charset="2"/>
              </a:rPr>
              <a:t> f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Where </a:t>
            </a:r>
            <a:r>
              <a:rPr lang="en-US" dirty="0" err="1"/>
              <a:t>E</a:t>
            </a:r>
            <a:r>
              <a:rPr lang="en-US" baseline="-25000" dirty="0" err="1"/>
              <a:t>f</a:t>
            </a:r>
            <a:r>
              <a:rPr lang="en-US" dirty="0"/>
              <a:t> is the fission energy, </a:t>
            </a:r>
            <a:r>
              <a:rPr lang="en-US" dirty="0" err="1"/>
              <a:t>N</a:t>
            </a:r>
            <a:r>
              <a:rPr lang="en-US" baseline="-25000" dirty="0" err="1"/>
              <a:t>f</a:t>
            </a:r>
            <a:r>
              <a:rPr lang="en-US" dirty="0"/>
              <a:t> is the fission atom density, </a:t>
            </a:r>
            <a:r>
              <a:rPr lang="en-US" dirty="0">
                <a:latin typeface="Symbol" pitchFamily="2" charset="2"/>
              </a:rPr>
              <a:t>s</a:t>
            </a:r>
            <a:r>
              <a:rPr lang="en-US" baseline="-25000" dirty="0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is the fission cross section, and </a:t>
            </a:r>
            <a:r>
              <a:rPr lang="en-US" dirty="0">
                <a:latin typeface="Symbol" pitchFamily="2" charset="2"/>
              </a:rPr>
              <a:t>f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is the neutron flux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Units: J/fission x atoms/cm</a:t>
            </a:r>
            <a:r>
              <a:rPr lang="en-US" baseline="300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x (fission/neutron)*(cm</a:t>
            </a:r>
            <a:r>
              <a:rPr lang="en-US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/atom) x (neutron/cm</a:t>
            </a:r>
            <a:r>
              <a:rPr lang="en-US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-s) = J/cm</a:t>
            </a:r>
            <a:r>
              <a:rPr lang="en-US" baseline="300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-s</a:t>
            </a:r>
          </a:p>
          <a:p>
            <a:pPr lvl="1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32789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93038-3BCB-E145-84F8-C77F4A206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Calculating heat generation rate for a given fuel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7694E4-E12D-6643-BFF6-772A2B3ABE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Cross sections:</a:t>
            </a:r>
          </a:p>
          <a:p>
            <a:pPr lvl="1"/>
            <a:r>
              <a:rPr lang="en-US" dirty="0"/>
              <a:t>ENDF database: Nuclear Data Sheets 148 (2018) 1–142</a:t>
            </a:r>
          </a:p>
          <a:p>
            <a:pPr lvl="1"/>
            <a:r>
              <a:rPr lang="en-US" dirty="0"/>
              <a:t>Thermal neutron (E=0.025 eV) U235 fission cross section: 586.8 barns</a:t>
            </a:r>
          </a:p>
          <a:p>
            <a:pPr lvl="2"/>
            <a:r>
              <a:rPr lang="en-US" dirty="0"/>
              <a:t>1 barn = 10</a:t>
            </a:r>
            <a:r>
              <a:rPr lang="en-US" baseline="30000" dirty="0"/>
              <a:t>-24</a:t>
            </a:r>
            <a:r>
              <a:rPr lang="en-US" dirty="0"/>
              <a:t> cm</a:t>
            </a:r>
            <a:r>
              <a:rPr lang="en-US" baseline="30000" dirty="0"/>
              <a:t>2</a:t>
            </a:r>
          </a:p>
          <a:p>
            <a:r>
              <a:rPr lang="en-US" dirty="0"/>
              <a:t>Fission atom density</a:t>
            </a:r>
          </a:p>
          <a:p>
            <a:pPr lvl="1"/>
            <a:r>
              <a:rPr lang="en-US" dirty="0"/>
              <a:t>Atom density of U-235 = UO2 density x 1/molar mass x </a:t>
            </a:r>
            <a:r>
              <a:rPr lang="en-US" dirty="0" err="1"/>
              <a:t>Avogadros</a:t>
            </a:r>
            <a:r>
              <a:rPr lang="en-US" dirty="0"/>
              <a:t> number x atom fraction x enrichment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00990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D7A24A-0E1E-EF40-9B8D-05031F932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Calculating heat generation rate for a given fuel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E34E78-5CD6-3D49-88DE-37C9912D52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Given a density of UO2 (10.97 g/cm</a:t>
            </a:r>
            <a:r>
              <a:rPr lang="en-US" baseline="30000" dirty="0"/>
              <a:t>3</a:t>
            </a:r>
            <a:r>
              <a:rPr lang="en-US" dirty="0"/>
              <a:t>)</a:t>
            </a:r>
          </a:p>
          <a:p>
            <a:r>
              <a:rPr lang="en-US" dirty="0"/>
              <a:t>Enrichment of 4%</a:t>
            </a:r>
          </a:p>
          <a:p>
            <a:r>
              <a:rPr lang="en-US" dirty="0"/>
              <a:t>Molar mass of 3% enriched UO2</a:t>
            </a:r>
          </a:p>
          <a:p>
            <a:pPr lvl="1"/>
            <a:r>
              <a:rPr lang="en-US" dirty="0"/>
              <a:t>235*0.03 + 238*0.97 + 2*16 = 269.9 g/</a:t>
            </a:r>
            <a:r>
              <a:rPr lang="en-US" dirty="0" err="1"/>
              <a:t>mol</a:t>
            </a:r>
            <a:endParaRPr lang="en-US" dirty="0"/>
          </a:p>
          <a:p>
            <a:r>
              <a:rPr lang="en-US" dirty="0"/>
              <a:t>Atom density of U-235 = 10.97 x 1/269.9 x 6.022E23 x 1/3 x 0.03</a:t>
            </a:r>
          </a:p>
          <a:p>
            <a:pPr lvl="1"/>
            <a:r>
              <a:rPr lang="en-US" dirty="0"/>
              <a:t>2.45E20 atoms/cm</a:t>
            </a:r>
            <a:r>
              <a:rPr lang="en-US" baseline="30000" dirty="0"/>
              <a:t>3</a:t>
            </a:r>
          </a:p>
          <a:p>
            <a:r>
              <a:rPr lang="en-US" dirty="0"/>
              <a:t>Given a flux of 5E12 neutrons/cm</a:t>
            </a:r>
            <a:r>
              <a:rPr lang="en-US" baseline="30000" dirty="0"/>
              <a:t>2</a:t>
            </a:r>
            <a:r>
              <a:rPr lang="en-US" dirty="0"/>
              <a:t>/s</a:t>
            </a:r>
          </a:p>
          <a:p>
            <a:r>
              <a:rPr lang="en-US" dirty="0"/>
              <a:t>Q = </a:t>
            </a:r>
            <a:r>
              <a:rPr lang="en-US" dirty="0" err="1"/>
              <a:t>E</a:t>
            </a:r>
            <a:r>
              <a:rPr lang="en-US" baseline="-25000" dirty="0" err="1"/>
              <a:t>f</a:t>
            </a:r>
            <a:r>
              <a:rPr lang="en-US" dirty="0"/>
              <a:t> x </a:t>
            </a:r>
            <a:r>
              <a:rPr lang="en-US" dirty="0" err="1"/>
              <a:t>N</a:t>
            </a:r>
            <a:r>
              <a:rPr lang="en-US" baseline="-25000" dirty="0" err="1"/>
              <a:t>f</a:t>
            </a:r>
            <a:r>
              <a:rPr lang="en-US" dirty="0"/>
              <a:t> x </a:t>
            </a:r>
            <a:r>
              <a:rPr lang="en-US" dirty="0">
                <a:latin typeface="Symbol" pitchFamily="2" charset="2"/>
              </a:rPr>
              <a:t>s</a:t>
            </a:r>
            <a:r>
              <a:rPr lang="en-US" baseline="-25000" dirty="0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r>
              <a:rPr lang="en-US" dirty="0">
                <a:latin typeface="Symbol" pitchFamily="2" charset="2"/>
              </a:rPr>
              <a:t>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en-US" dirty="0">
                <a:latin typeface="Symbol" pitchFamily="2" charset="2"/>
              </a:rPr>
              <a:t> f</a:t>
            </a:r>
          </a:p>
          <a:p>
            <a:pPr lvl="1"/>
            <a:r>
              <a:rPr lang="en-US" dirty="0"/>
              <a:t>200E6 eV x 1.602E-19 J/eV x 2.45E20 atoms/cc x 587E-24 cm</a:t>
            </a:r>
            <a:r>
              <a:rPr lang="en-US" baseline="30000" dirty="0"/>
              <a:t>2</a:t>
            </a:r>
            <a:r>
              <a:rPr lang="en-US" dirty="0"/>
              <a:t> x 5E13 n/cm</a:t>
            </a:r>
            <a:r>
              <a:rPr lang="en-US" baseline="30000" dirty="0"/>
              <a:t>2</a:t>
            </a:r>
            <a:r>
              <a:rPr lang="en-US" dirty="0"/>
              <a:t>/s</a:t>
            </a:r>
          </a:p>
          <a:p>
            <a:r>
              <a:rPr lang="en-US" dirty="0"/>
              <a:t>Q = 230 J/s/cm</a:t>
            </a:r>
            <a:r>
              <a:rPr lang="en-US" baseline="30000" dirty="0"/>
              <a:t>2</a:t>
            </a:r>
            <a:r>
              <a:rPr lang="en-US" dirty="0"/>
              <a:t> = 230 W/cm</a:t>
            </a:r>
            <a:r>
              <a:rPr lang="en-US" baseline="30000" dirty="0"/>
              <a:t>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52965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0D9A1-D5E9-5E4E-A14D-D34D34852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notes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7E8E86-9FBC-684D-8801-6C15F8612D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Fast neutron cross section ~100x less than thermal neutron cross section</a:t>
            </a:r>
          </a:p>
          <a:p>
            <a:r>
              <a:rPr lang="en-US" dirty="0"/>
              <a:t>Fuels for fast neutron spectrum typically have high enrichments, 19.7% U-235</a:t>
            </a:r>
          </a:p>
          <a:p>
            <a:r>
              <a:rPr lang="en-US" dirty="0"/>
              <a:t>Historical research reactor fuels, such as UMo and U3Si2, have had an enrichment of 90+%</a:t>
            </a:r>
          </a:p>
          <a:p>
            <a:r>
              <a:rPr lang="en-US" dirty="0"/>
              <a:t>Neutron flux will vary depending on the reactor</a:t>
            </a:r>
          </a:p>
          <a:p>
            <a:pPr lvl="1"/>
            <a:r>
              <a:rPr lang="en-US" dirty="0"/>
              <a:t>HFIR has a peak neutron flux of 3E15 n/cm</a:t>
            </a:r>
            <a:r>
              <a:rPr lang="en-US" baseline="30000" dirty="0"/>
              <a:t>2</a:t>
            </a:r>
            <a:r>
              <a:rPr lang="en-US" dirty="0"/>
              <a:t>/s</a:t>
            </a:r>
          </a:p>
          <a:p>
            <a:pPr lvl="1"/>
            <a:r>
              <a:rPr lang="en-US" dirty="0"/>
              <a:t>PULSTAR has a peak neutron flux of 1E13 n/cm</a:t>
            </a:r>
            <a:r>
              <a:rPr lang="en-US" baseline="30000" dirty="0"/>
              <a:t>2</a:t>
            </a:r>
            <a:r>
              <a:rPr lang="en-US" dirty="0"/>
              <a:t>/s</a:t>
            </a:r>
          </a:p>
          <a:p>
            <a:r>
              <a:rPr lang="en-US" dirty="0"/>
              <a:t>Significant variability in heat generation depending on fuel type and reactor conditions</a:t>
            </a:r>
          </a:p>
        </p:txBody>
      </p:sp>
    </p:spTree>
    <p:extLst>
      <p:ext uri="{BB962C8B-B14F-4D97-AF65-F5344CB8AC3E}">
        <p14:creationId xmlns:p14="http://schemas.microsoft.com/office/powerpoint/2010/main" val="2714107725"/>
      </p:ext>
    </p:extLst>
  </p:cSld>
  <p:clrMapOvr>
    <a:masterClrMapping/>
  </p:clrMapOvr>
</p:sld>
</file>

<file path=ppt/theme/theme1.xml><?xml version="1.0" encoding="utf-8"?>
<a:theme xmlns:a="http://schemas.openxmlformats.org/drawingml/2006/main" name="NCStateU-horizontal-left-logo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211</TotalTime>
  <Words>1061</Words>
  <Application>Microsoft Macintosh PowerPoint</Application>
  <PresentationFormat>Widescreen</PresentationFormat>
  <Paragraphs>116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ＭＳ Ｐゴシック</vt:lpstr>
      <vt:lpstr>Arial</vt:lpstr>
      <vt:lpstr>Calibri</vt:lpstr>
      <vt:lpstr>Symbol</vt:lpstr>
      <vt:lpstr>NCStateU-horizontal-left-logo</vt:lpstr>
      <vt:lpstr>Fission and heat generation</vt:lpstr>
      <vt:lpstr>Fission basics</vt:lpstr>
      <vt:lpstr>Energy release with different nuclei</vt:lpstr>
      <vt:lpstr>Fission product yield</vt:lpstr>
      <vt:lpstr>Fission Product Yields</vt:lpstr>
      <vt:lpstr>Calculating heat generation rate for a given fuel</vt:lpstr>
      <vt:lpstr>Calculating heat generation rate for a given fuel</vt:lpstr>
      <vt:lpstr>Calculating heat generation rate for a given fuel</vt:lpstr>
      <vt:lpstr>Some notes</vt:lpstr>
      <vt:lpstr>Reactor Systems</vt:lpstr>
      <vt:lpstr>Heat removal systems</vt:lpstr>
      <vt:lpstr>Heat removal systems</vt:lpstr>
      <vt:lpstr>Light Water Reactor Core Design</vt:lpstr>
      <vt:lpstr>LWR Fuel Pins</vt:lpstr>
      <vt:lpstr>Not only water cooled reactor designs</vt:lpstr>
      <vt:lpstr>Not all fuel is pellet-based</vt:lpstr>
      <vt:lpstr>ATR and HFIR Core design</vt:lpstr>
      <vt:lpstr>Most fuel designs employ some type of cladding</vt:lpstr>
      <vt:lpstr>Fuel/Cladding Gap</vt:lpstr>
      <vt:lpstr>Cladding material selection</vt:lpstr>
      <vt:lpstr>Molten Salt Reactors w/o cladding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Fuel Types-2</dc:title>
  <dc:creator>Microsoft Office User</dc:creator>
  <cp:lastModifiedBy>Benjamin Beeler</cp:lastModifiedBy>
  <cp:revision>17</cp:revision>
  <dcterms:created xsi:type="dcterms:W3CDTF">2020-01-02T17:34:23Z</dcterms:created>
  <dcterms:modified xsi:type="dcterms:W3CDTF">2020-01-07T15:53:35Z</dcterms:modified>
</cp:coreProperties>
</file>